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61" r:id="rId4"/>
    <p:sldId id="286" r:id="rId5"/>
    <p:sldId id="287" r:id="rId6"/>
    <p:sldId id="262" r:id="rId7"/>
    <p:sldId id="288" r:id="rId8"/>
    <p:sldId id="289" r:id="rId9"/>
    <p:sldId id="273" r:id="rId10"/>
    <p:sldId id="274" r:id="rId11"/>
    <p:sldId id="264" r:id="rId12"/>
    <p:sldId id="275" r:id="rId13"/>
    <p:sldId id="276" r:id="rId14"/>
    <p:sldId id="265" r:id="rId15"/>
    <p:sldId id="277" r:id="rId16"/>
    <p:sldId id="292" r:id="rId17"/>
    <p:sldId id="293" r:id="rId18"/>
    <p:sldId id="266" r:id="rId19"/>
    <p:sldId id="279" r:id="rId20"/>
    <p:sldId id="278" r:id="rId21"/>
    <p:sldId id="281" r:id="rId22"/>
    <p:sldId id="290" r:id="rId23"/>
    <p:sldId id="270" r:id="rId24"/>
    <p:sldId id="271" r:id="rId25"/>
    <p:sldId id="283" r:id="rId26"/>
    <p:sldId id="284" r:id="rId27"/>
    <p:sldId id="28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Haston" initials="S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9" d="100"/>
          <a:sy n="89" d="100"/>
        </p:scale>
        <p:origin x="-43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2066CB-E608-4FF9-B118-7268B6FE6DFB}"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277150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066CB-E608-4FF9-B118-7268B6FE6DFB}"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156467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066CB-E608-4FF9-B118-7268B6FE6DFB}"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5462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066CB-E608-4FF9-B118-7268B6FE6DFB}"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52230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066CB-E608-4FF9-B118-7268B6FE6DFB}"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165924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066CB-E608-4FF9-B118-7268B6FE6DFB}"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287231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066CB-E608-4FF9-B118-7268B6FE6DFB}"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118610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066CB-E608-4FF9-B118-7268B6FE6DFB}"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219688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066CB-E608-4FF9-B118-7268B6FE6DFB}"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73624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066CB-E608-4FF9-B118-7268B6FE6DFB}"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205367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066CB-E608-4FF9-B118-7268B6FE6DFB}"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9560F-055F-457E-B382-53E170625561}" type="slidenum">
              <a:rPr lang="en-US" smtClean="0"/>
              <a:t>‹#›</a:t>
            </a:fld>
            <a:endParaRPr lang="en-US"/>
          </a:p>
        </p:txBody>
      </p:sp>
    </p:spTree>
    <p:extLst>
      <p:ext uri="{BB962C8B-B14F-4D97-AF65-F5344CB8AC3E}">
        <p14:creationId xmlns:p14="http://schemas.microsoft.com/office/powerpoint/2010/main" val="34767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066CB-E608-4FF9-B118-7268B6FE6DFB}" type="datetimeFigureOut">
              <a:rPr lang="en-US" smtClean="0"/>
              <a:t>6/16/2017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9560F-055F-457E-B382-53E170625561}" type="slidenum">
              <a:rPr lang="en-US" smtClean="0"/>
              <a:t>‹#›</a:t>
            </a:fld>
            <a:endParaRPr lang="en-US"/>
          </a:p>
        </p:txBody>
      </p:sp>
    </p:spTree>
    <p:extLst>
      <p:ext uri="{BB962C8B-B14F-4D97-AF65-F5344CB8AC3E}">
        <p14:creationId xmlns:p14="http://schemas.microsoft.com/office/powerpoint/2010/main" val="2011095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5415"/>
            <a:ext cx="9144000" cy="3362179"/>
          </a:xfrm>
        </p:spPr>
        <p:txBody>
          <a:bodyPr>
            <a:normAutofit/>
          </a:bodyPr>
          <a:lstStyle/>
          <a:p>
            <a:r>
              <a:rPr lang="en-US" sz="5400" dirty="0" smtClean="0">
                <a:latin typeface="Arial" panose="020B0604020202020204" pitchFamily="34" charset="0"/>
                <a:cs typeface="Arial" panose="020B0604020202020204" pitchFamily="34" charset="0"/>
              </a:rPr>
              <a:t>What does my condominium unit include?</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And who has to maintain it?</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89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212" y="365760"/>
            <a:ext cx="9481624" cy="6161648"/>
          </a:xfrm>
          <a:prstGeom prst="rect">
            <a:avLst/>
          </a:prstGeom>
        </p:spPr>
      </p:pic>
    </p:spTree>
    <p:extLst>
      <p:ext uri="{BB962C8B-B14F-4D97-AF65-F5344CB8AC3E}">
        <p14:creationId xmlns:p14="http://schemas.microsoft.com/office/powerpoint/2010/main" val="168704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t>WHAT ARE THE COMMON ELEMENTS THAT BOUND AND SERVE MY UNIT</a:t>
            </a:r>
            <a:endParaRPr lang="en-US" b="1" dirty="0"/>
          </a:p>
        </p:txBody>
      </p:sp>
      <p:sp>
        <p:nvSpPr>
          <p:cNvPr id="3" name="Content Placeholder 2"/>
          <p:cNvSpPr>
            <a:spLocks noGrp="1"/>
          </p:cNvSpPr>
          <p:nvPr>
            <p:ph idx="1"/>
          </p:nvPr>
        </p:nvSpPr>
        <p:spPr/>
        <p:txBody>
          <a:bodyPr/>
          <a:lstStyle/>
          <a:p>
            <a:r>
              <a:rPr lang="en-US" dirty="0" smtClean="0"/>
              <a:t>Exterior walls </a:t>
            </a:r>
            <a:r>
              <a:rPr lang="en-US" dirty="0" smtClean="0">
                <a:sym typeface="Wingdings" panose="05000000000000000000" pitchFamily="2" charset="2"/>
              </a:rPr>
              <a:t></a:t>
            </a:r>
            <a:endParaRPr lang="en-US" dirty="0" smtClean="0"/>
          </a:p>
          <a:p>
            <a:pPr marL="0" indent="0">
              <a:buNone/>
            </a:pPr>
            <a:endParaRPr lang="en-US" dirty="0" smtClean="0"/>
          </a:p>
          <a:p>
            <a:r>
              <a:rPr lang="en-US" dirty="0" smtClean="0"/>
              <a:t>Windows ?</a:t>
            </a:r>
          </a:p>
          <a:p>
            <a:pPr marL="0" indent="0">
              <a:buNone/>
            </a:pPr>
            <a:endParaRPr lang="en-US" dirty="0" smtClean="0"/>
          </a:p>
          <a:p>
            <a:r>
              <a:rPr lang="en-US" dirty="0" smtClean="0"/>
              <a:t>Plumbing ?</a:t>
            </a:r>
          </a:p>
          <a:p>
            <a:pPr marL="0" indent="0">
              <a:buNone/>
            </a:pPr>
            <a:endParaRPr lang="en-US" dirty="0" smtClean="0"/>
          </a:p>
          <a:p>
            <a:r>
              <a:rPr lang="en-US" dirty="0" smtClean="0"/>
              <a:t>Wiring?</a:t>
            </a:r>
          </a:p>
          <a:p>
            <a:pPr marL="0" indent="0">
              <a:buNone/>
            </a:pPr>
            <a:endParaRPr lang="en-US" dirty="0" smtClean="0"/>
          </a:p>
          <a:p>
            <a:endParaRPr lang="en-US" dirty="0"/>
          </a:p>
        </p:txBody>
      </p:sp>
    </p:spTree>
    <p:extLst>
      <p:ext uri="{BB962C8B-B14F-4D97-AF65-F5344CB8AC3E}">
        <p14:creationId xmlns:p14="http://schemas.microsoft.com/office/powerpoint/2010/main" val="19751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18503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9482"/>
            <a:ext cx="12192000" cy="5718517"/>
          </a:xfrm>
          <a:prstGeom prst="rect">
            <a:avLst/>
          </a:prstGeom>
        </p:spPr>
      </p:pic>
      <p:sp>
        <p:nvSpPr>
          <p:cNvPr id="3" name="TextBox 2"/>
          <p:cNvSpPr txBox="1"/>
          <p:nvPr/>
        </p:nvSpPr>
        <p:spPr>
          <a:xfrm>
            <a:off x="3334043" y="168813"/>
            <a:ext cx="5190978" cy="707886"/>
          </a:xfrm>
          <a:prstGeom prst="rect">
            <a:avLst/>
          </a:prstGeom>
          <a:noFill/>
        </p:spPr>
        <p:txBody>
          <a:bodyPr wrap="square" rtlCol="0">
            <a:spAutoFit/>
          </a:bodyPr>
          <a:lstStyle/>
          <a:p>
            <a:pPr algn="ctr"/>
            <a:r>
              <a:rPr lang="en-US" sz="4000" b="1" dirty="0" smtClean="0"/>
              <a:t>Plumbing/Wiring</a:t>
            </a:r>
            <a:endParaRPr lang="en-US" sz="4000" b="1" dirty="0"/>
          </a:p>
        </p:txBody>
      </p:sp>
    </p:spTree>
    <p:extLst>
      <p:ext uri="{BB962C8B-B14F-4D97-AF65-F5344CB8AC3E}">
        <p14:creationId xmlns:p14="http://schemas.microsoft.com/office/powerpoint/2010/main" val="334775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Limited common elements</a:t>
            </a:r>
            <a:endParaRPr lang="en-US" b="1" dirty="0"/>
          </a:p>
        </p:txBody>
      </p:sp>
      <p:sp>
        <p:nvSpPr>
          <p:cNvPr id="3" name="Content Placeholder 2"/>
          <p:cNvSpPr>
            <a:spLocks noGrp="1"/>
          </p:cNvSpPr>
          <p:nvPr>
            <p:ph idx="1"/>
          </p:nvPr>
        </p:nvSpPr>
        <p:spPr/>
        <p:txBody>
          <a:bodyPr/>
          <a:lstStyle/>
          <a:p>
            <a:r>
              <a:rPr lang="en-US" dirty="0" smtClean="0"/>
              <a:t>Example:   Balconies</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84954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 y="0"/>
            <a:ext cx="12332677" cy="6858000"/>
          </a:xfrm>
          <a:prstGeom prst="rect">
            <a:avLst/>
          </a:prstGeom>
        </p:spPr>
      </p:pic>
    </p:spTree>
    <p:extLst>
      <p:ext uri="{BB962C8B-B14F-4D97-AF65-F5344CB8AC3E}">
        <p14:creationId xmlns:p14="http://schemas.microsoft.com/office/powerpoint/2010/main" val="216794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repairs limited common elements?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Example 1:</a:t>
            </a:r>
          </a:p>
          <a:p>
            <a:pPr marL="0" indent="0">
              <a:buNone/>
            </a:pPr>
            <a:r>
              <a:rPr lang="en-US" dirty="0" smtClean="0"/>
              <a:t>The patio, balcony, terrace or porch abutting each Condominium Residential Unit, including the storage closet or area, if any, located on said balcony, are Limited Common Elements appurtenant to those Units to which they attach and whose use is restricted to Units to which they are appurtenant.  Doorsteps or stoops, if any, providing access to a patio, balcony, terrace or porch are assigned as a Limited Common Element to the Unit to which the patio, balcony, terrace or porch serves.  </a:t>
            </a:r>
            <a:r>
              <a:rPr lang="en-US" dirty="0">
                <a:solidFill>
                  <a:srgbClr val="FFFF00"/>
                </a:solidFill>
              </a:rPr>
              <a:t>The maintenance, repair, upkeep and replacement of each patio, balcony</a:t>
            </a:r>
            <a:r>
              <a:rPr lang="en-US" dirty="0" smtClean="0"/>
              <a:t>, terrace or porch, storage area and the doorsteps or stoops, if any, providing access thereto, </a:t>
            </a:r>
            <a:r>
              <a:rPr lang="en-US" dirty="0" smtClean="0">
                <a:solidFill>
                  <a:srgbClr val="FFFF00"/>
                </a:solidFill>
              </a:rPr>
              <a:t>shall be the exclusive responsibility of the Unit Owner</a:t>
            </a:r>
            <a:r>
              <a:rPr lang="en-US" dirty="0" smtClean="0"/>
              <a:t> to which that patio, balcony, terrace or porch and storage area shall be appurtenant.</a:t>
            </a:r>
            <a:endParaRPr lang="en-US" dirty="0"/>
          </a:p>
        </p:txBody>
      </p:sp>
    </p:spTree>
    <p:extLst>
      <p:ext uri="{BB962C8B-B14F-4D97-AF65-F5344CB8AC3E}">
        <p14:creationId xmlns:p14="http://schemas.microsoft.com/office/powerpoint/2010/main" val="419366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8972"/>
            <a:ext cx="10515600" cy="4727991"/>
          </a:xfrm>
        </p:spPr>
        <p:txBody>
          <a:bodyPr/>
          <a:lstStyle/>
          <a:p>
            <a:pPr marL="0" indent="0">
              <a:buNone/>
            </a:pPr>
            <a:r>
              <a:rPr lang="en-US" dirty="0" smtClean="0"/>
              <a:t>Example 2:</a:t>
            </a:r>
          </a:p>
          <a:p>
            <a:pPr marL="0" indent="0">
              <a:buNone/>
            </a:pPr>
            <a:endParaRPr lang="en-US" dirty="0"/>
          </a:p>
          <a:p>
            <a:pPr marL="0" indent="0">
              <a:buNone/>
            </a:pPr>
            <a:r>
              <a:rPr lang="en-US" u="sng" dirty="0" smtClean="0"/>
              <a:t>Maintenance by the Association.</a:t>
            </a:r>
            <a:r>
              <a:rPr lang="en-US" dirty="0" smtClean="0"/>
              <a:t>  The </a:t>
            </a:r>
            <a:r>
              <a:rPr lang="en-US" dirty="0" smtClean="0">
                <a:solidFill>
                  <a:srgbClr val="FFFF00"/>
                </a:solidFill>
              </a:rPr>
              <a:t>Association is responsible for maintenance, repair and replacement of the common elements and the limited common elements.</a:t>
            </a:r>
            <a:endParaRPr lang="en-US" u="sng" dirty="0">
              <a:solidFill>
                <a:srgbClr val="FFFF00"/>
              </a:solidFill>
            </a:endParaRPr>
          </a:p>
        </p:txBody>
      </p:sp>
    </p:spTree>
    <p:extLst>
      <p:ext uri="{BB962C8B-B14F-4D97-AF65-F5344CB8AC3E}">
        <p14:creationId xmlns:p14="http://schemas.microsoft.com/office/powerpoint/2010/main" val="327874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71" y="2376805"/>
            <a:ext cx="10515600" cy="1325563"/>
          </a:xfrm>
        </p:spPr>
        <p:txBody>
          <a:bodyPr>
            <a:normAutofit fontScale="90000"/>
          </a:bodyPr>
          <a:lstStyle/>
          <a:p>
            <a:pPr algn="ctr"/>
            <a:r>
              <a:rPr lang="en-US" b="1" dirty="0" smtClean="0"/>
              <a:t>Who is responsible for repair and maintenance of the unit?</a:t>
            </a:r>
            <a:br>
              <a:rPr lang="en-US" b="1" dirty="0" smtClean="0"/>
            </a:br>
            <a:r>
              <a:rPr lang="en-US" b="1" dirty="0" smtClean="0"/>
              <a:t/>
            </a:r>
            <a:br>
              <a:rPr lang="en-US" b="1" dirty="0" smtClean="0"/>
            </a:br>
            <a:endParaRPr lang="en-US" b="1" dirty="0"/>
          </a:p>
        </p:txBody>
      </p:sp>
      <p:sp>
        <p:nvSpPr>
          <p:cNvPr id="3" name="Content Placeholder 2"/>
          <p:cNvSpPr>
            <a:spLocks noGrp="1"/>
          </p:cNvSpPr>
          <p:nvPr>
            <p:ph idx="1"/>
          </p:nvPr>
        </p:nvSpPr>
        <p:spPr>
          <a:xfrm>
            <a:off x="303627" y="2149182"/>
            <a:ext cx="10515600" cy="4351338"/>
          </a:xfrm>
        </p:spPr>
        <p:txBody>
          <a:bodyPr/>
          <a:lstStyle/>
          <a:p>
            <a:pPr marL="0" indent="0">
              <a:buNone/>
            </a:pPr>
            <a:endParaRPr lang="en-US" dirty="0" smtClean="0"/>
          </a:p>
          <a:p>
            <a:pPr marL="0" indent="0">
              <a:buNone/>
            </a:pPr>
            <a:endParaRPr lang="en-US" dirty="0" smtClean="0"/>
          </a:p>
          <a:p>
            <a:pPr>
              <a:buFontTx/>
              <a:buChar char="-"/>
            </a:pPr>
            <a:r>
              <a:rPr lang="en-US" dirty="0" smtClean="0"/>
              <a:t>Me ?</a:t>
            </a:r>
          </a:p>
          <a:p>
            <a:pPr>
              <a:buFontTx/>
              <a:buChar char="-"/>
            </a:pPr>
            <a:r>
              <a:rPr lang="en-US" dirty="0" smtClean="0"/>
              <a:t>The Condominium Association?</a:t>
            </a:r>
          </a:p>
          <a:p>
            <a:pPr>
              <a:buFontTx/>
              <a:buChar char="-"/>
            </a:pPr>
            <a:r>
              <a:rPr lang="en-US" dirty="0" smtClean="0"/>
              <a:t>Insurance coverage?</a:t>
            </a:r>
          </a:p>
          <a:p>
            <a:pPr>
              <a:buFontTx/>
              <a:buChar char="-"/>
            </a:pPr>
            <a:r>
              <a:rPr lang="en-US" dirty="0" smtClean="0"/>
              <a:t>What about the insurance deductible?</a:t>
            </a:r>
          </a:p>
          <a:p>
            <a:pPr marL="0" indent="0">
              <a:buNone/>
            </a:pPr>
            <a:endParaRPr lang="en-US" dirty="0" smtClean="0"/>
          </a:p>
          <a:p>
            <a:endParaRPr lang="en-US" dirty="0"/>
          </a:p>
        </p:txBody>
      </p:sp>
    </p:spTree>
    <p:extLst>
      <p:ext uri="{BB962C8B-B14F-4D97-AF65-F5344CB8AC3E}">
        <p14:creationId xmlns:p14="http://schemas.microsoft.com/office/powerpoint/2010/main" val="43795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414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491"/>
          <a:stretch/>
        </p:blipFill>
        <p:spPr>
          <a:xfrm>
            <a:off x="0" y="1392702"/>
            <a:ext cx="12191999" cy="5640487"/>
          </a:xfrm>
          <a:prstGeom prst="rect">
            <a:avLst/>
          </a:prstGeom>
        </p:spPr>
      </p:pic>
      <p:sp>
        <p:nvSpPr>
          <p:cNvPr id="3" name="TextBox 2"/>
          <p:cNvSpPr txBox="1"/>
          <p:nvPr/>
        </p:nvSpPr>
        <p:spPr>
          <a:xfrm>
            <a:off x="1362220" y="239151"/>
            <a:ext cx="9467557" cy="769441"/>
          </a:xfrm>
          <a:prstGeom prst="rect">
            <a:avLst/>
          </a:prstGeom>
          <a:noFill/>
        </p:spPr>
        <p:txBody>
          <a:bodyPr wrap="square" rtlCol="0">
            <a:spAutoFit/>
          </a:bodyPr>
          <a:lstStyle/>
          <a:p>
            <a:pPr algn="ctr"/>
            <a:r>
              <a:rPr lang="en-US" sz="4400" dirty="0" smtClean="0"/>
              <a:t>The box in the sky</a:t>
            </a:r>
          </a:p>
        </p:txBody>
      </p:sp>
    </p:spTree>
    <p:extLst>
      <p:ext uri="{BB962C8B-B14F-4D97-AF65-F5344CB8AC3E}">
        <p14:creationId xmlns:p14="http://schemas.microsoft.com/office/powerpoint/2010/main" val="413774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179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009"/>
            <a:ext cx="12192000" cy="7568418"/>
          </a:xfrm>
          <a:prstGeom prst="rect">
            <a:avLst/>
          </a:prstGeom>
        </p:spPr>
      </p:pic>
      <p:sp>
        <p:nvSpPr>
          <p:cNvPr id="3" name="TextBox 2"/>
          <p:cNvSpPr txBox="1"/>
          <p:nvPr/>
        </p:nvSpPr>
        <p:spPr>
          <a:xfrm>
            <a:off x="2799472" y="221511"/>
            <a:ext cx="6794694" cy="707886"/>
          </a:xfrm>
          <a:prstGeom prst="rect">
            <a:avLst/>
          </a:prstGeom>
          <a:noFill/>
        </p:spPr>
        <p:txBody>
          <a:bodyPr wrap="square" rtlCol="0">
            <a:spAutoFit/>
          </a:bodyPr>
          <a:lstStyle/>
          <a:p>
            <a:pPr algn="ctr"/>
            <a:r>
              <a:rPr lang="en-US" sz="4000" dirty="0" smtClean="0"/>
              <a:t>Window/Door Issues</a:t>
            </a:r>
            <a:endParaRPr lang="en-US" sz="4000" dirty="0"/>
          </a:p>
        </p:txBody>
      </p:sp>
    </p:spTree>
    <p:extLst>
      <p:ext uri="{BB962C8B-B14F-4D97-AF65-F5344CB8AC3E}">
        <p14:creationId xmlns:p14="http://schemas.microsoft.com/office/powerpoint/2010/main" val="418870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866"/>
          <a:stretch/>
        </p:blipFill>
        <p:spPr>
          <a:xfrm>
            <a:off x="0" y="1237957"/>
            <a:ext cx="12192000" cy="5743958"/>
          </a:xfrm>
          <a:prstGeom prst="rect">
            <a:avLst/>
          </a:prstGeom>
        </p:spPr>
      </p:pic>
      <p:sp>
        <p:nvSpPr>
          <p:cNvPr id="3" name="TextBox 2"/>
          <p:cNvSpPr txBox="1"/>
          <p:nvPr/>
        </p:nvSpPr>
        <p:spPr>
          <a:xfrm>
            <a:off x="3770142" y="295422"/>
            <a:ext cx="5008098" cy="707886"/>
          </a:xfrm>
          <a:prstGeom prst="rect">
            <a:avLst/>
          </a:prstGeom>
          <a:noFill/>
        </p:spPr>
        <p:txBody>
          <a:bodyPr wrap="square" rtlCol="0">
            <a:spAutoFit/>
          </a:bodyPr>
          <a:lstStyle/>
          <a:p>
            <a:pPr algn="ctr"/>
            <a:r>
              <a:rPr lang="en-US" sz="4000" b="1" dirty="0" smtClean="0"/>
              <a:t>Whose responsibility?</a:t>
            </a:r>
            <a:endParaRPr lang="en-US" sz="4000" b="1" dirty="0"/>
          </a:p>
        </p:txBody>
      </p:sp>
    </p:spTree>
    <p:extLst>
      <p:ext uri="{BB962C8B-B14F-4D97-AF65-F5344CB8AC3E}">
        <p14:creationId xmlns:p14="http://schemas.microsoft.com/office/powerpoint/2010/main" val="185789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71" y="2376805"/>
            <a:ext cx="10515600" cy="1325563"/>
          </a:xfrm>
        </p:spPr>
        <p:txBody>
          <a:bodyPr/>
          <a:lstStyle/>
          <a:p>
            <a:pPr algn="ctr"/>
            <a:r>
              <a:rPr lang="en-US" b="1" dirty="0" smtClean="0"/>
              <a:t>Generally in newer documents, windows and doors are common elements</a:t>
            </a:r>
            <a:endParaRPr lang="en-US" b="1" dirty="0"/>
          </a:p>
        </p:txBody>
      </p:sp>
      <p:sp>
        <p:nvSpPr>
          <p:cNvPr id="3" name="Content Placeholder 2"/>
          <p:cNvSpPr>
            <a:spLocks noGrp="1"/>
          </p:cNvSpPr>
          <p:nvPr>
            <p:ph idx="1"/>
          </p:nvPr>
        </p:nvSpPr>
        <p:spPr>
          <a:xfrm>
            <a:off x="303627" y="2149182"/>
            <a:ext cx="10515600" cy="4351338"/>
          </a:xfrm>
        </p:spPr>
        <p:txBody>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7484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71" y="2376805"/>
            <a:ext cx="10515600" cy="1325563"/>
          </a:xfrm>
        </p:spPr>
        <p:txBody>
          <a:bodyPr>
            <a:normAutofit fontScale="90000"/>
          </a:bodyPr>
          <a:lstStyle/>
          <a:p>
            <a:pPr algn="ctr"/>
            <a:r>
              <a:rPr lang="en-US" b="1" dirty="0" smtClean="0"/>
              <a:t>In some older documents, like the following it is the unit owner’s responsibility</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endParaRPr lang="en-US" b="1" dirty="0"/>
          </a:p>
        </p:txBody>
      </p:sp>
      <p:sp>
        <p:nvSpPr>
          <p:cNvPr id="3" name="Content Placeholder 2"/>
          <p:cNvSpPr>
            <a:spLocks noGrp="1"/>
          </p:cNvSpPr>
          <p:nvPr>
            <p:ph idx="1"/>
          </p:nvPr>
        </p:nvSpPr>
        <p:spPr>
          <a:xfrm>
            <a:off x="711590" y="1617784"/>
            <a:ext cx="10515600" cy="4783015"/>
          </a:xfrm>
        </p:spPr>
        <p:txBody>
          <a:bodyPr>
            <a:normAutofit fontScale="92500" lnSpcReduction="10000"/>
          </a:bodyPr>
          <a:lstStyle/>
          <a:p>
            <a:pPr marL="0" indent="0">
              <a:buNone/>
            </a:pPr>
            <a:endParaRPr lang="en-US" dirty="0" smtClean="0"/>
          </a:p>
          <a:p>
            <a:pPr marL="514350" indent="-514350">
              <a:buAutoNum type="alphaLcParenBoth"/>
            </a:pPr>
            <a:r>
              <a:rPr lang="en-US" dirty="0" smtClean="0"/>
              <a:t>Each unit owner shall maintain his unit and the interior thereof in good tenantable condition and repair, and shall repair, maintain and replace if necessary the following:</a:t>
            </a:r>
          </a:p>
          <a:p>
            <a:pPr marL="0" indent="0">
              <a:buNone/>
            </a:pPr>
            <a:endParaRPr lang="en-US" dirty="0" smtClean="0"/>
          </a:p>
          <a:p>
            <a:pPr marL="914400" lvl="2" indent="0">
              <a:buNone/>
            </a:pPr>
            <a:r>
              <a:rPr lang="en-US" sz="2200" b="1" dirty="0" smtClean="0"/>
              <a:t>Windows, screening and glass, including glass between the unit and any patio or deck adjacent to such unit…</a:t>
            </a:r>
          </a:p>
          <a:p>
            <a:pPr marL="914400" lvl="2" indent="0">
              <a:buNone/>
            </a:pPr>
            <a:endParaRPr lang="en-US" dirty="0" smtClean="0"/>
          </a:p>
          <a:p>
            <a:pPr marL="0" indent="0">
              <a:buNone/>
            </a:pPr>
            <a:r>
              <a:rPr lang="en-US" dirty="0" smtClean="0"/>
              <a:t>While the Condo Act requires all-in coverage in Section 35-8A-313 of the Act, it doesn’t change the unit owner responsibility for anything not covered by insurance.  If there is insurance coverage available to address damage to things like windows and doors great, otherwise, it is the responsibility of the unit owner to take care of.</a:t>
            </a:r>
            <a:endParaRPr lang="en-US" dirty="0"/>
          </a:p>
        </p:txBody>
      </p:sp>
    </p:spTree>
    <p:extLst>
      <p:ext uri="{BB962C8B-B14F-4D97-AF65-F5344CB8AC3E}">
        <p14:creationId xmlns:p14="http://schemas.microsoft.com/office/powerpoint/2010/main" val="429493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596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5" y="0"/>
            <a:ext cx="12403015" cy="6858000"/>
          </a:xfrm>
          <a:prstGeom prst="rect">
            <a:avLst/>
          </a:prstGeom>
        </p:spPr>
      </p:pic>
    </p:spTree>
    <p:extLst>
      <p:ext uri="{BB962C8B-B14F-4D97-AF65-F5344CB8AC3E}">
        <p14:creationId xmlns:p14="http://schemas.microsoft.com/office/powerpoint/2010/main" val="940501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5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76776"/>
            <a:ext cx="10515600" cy="2349306"/>
          </a:xfrm>
        </p:spPr>
        <p:txBody>
          <a:bodyPr>
            <a:normAutofit/>
          </a:bodyPr>
          <a:lstStyle/>
          <a:p>
            <a:pPr algn="ctr"/>
            <a:r>
              <a:rPr lang="en-US" dirty="0" smtClean="0"/>
              <a:t>Horizontal boundaries</a:t>
            </a:r>
            <a:br>
              <a:rPr lang="en-US" dirty="0" smtClean="0"/>
            </a:br>
            <a:endParaRPr lang="en-US" dirty="0"/>
          </a:p>
        </p:txBody>
      </p:sp>
      <p:sp>
        <p:nvSpPr>
          <p:cNvPr id="3" name="Text Placeholder 2"/>
          <p:cNvSpPr>
            <a:spLocks noGrp="1"/>
          </p:cNvSpPr>
          <p:nvPr>
            <p:ph type="body" idx="1"/>
          </p:nvPr>
        </p:nvSpPr>
        <p:spPr>
          <a:xfrm>
            <a:off x="986595" y="2827606"/>
            <a:ext cx="10515600" cy="2968283"/>
          </a:xfrm>
        </p:spPr>
        <p:txBody>
          <a:bodyPr>
            <a:normAutofit/>
          </a:bodyPr>
          <a:lstStyle/>
          <a:p>
            <a:r>
              <a:rPr lang="en-US" dirty="0" smtClean="0">
                <a:solidFill>
                  <a:schemeClr val="tx1"/>
                </a:solidFill>
              </a:rPr>
              <a:t>Definition examples:</a:t>
            </a:r>
          </a:p>
          <a:p>
            <a:r>
              <a:rPr lang="en-US" u="sng" dirty="0" smtClean="0">
                <a:solidFill>
                  <a:schemeClr val="tx1"/>
                </a:solidFill>
              </a:rPr>
              <a:t>Upper Boundary</a:t>
            </a:r>
            <a:r>
              <a:rPr lang="en-US" dirty="0" smtClean="0"/>
              <a:t>.  </a:t>
            </a:r>
            <a:r>
              <a:rPr lang="en-US" dirty="0" smtClean="0">
                <a:solidFill>
                  <a:schemeClr val="tx1"/>
                </a:solidFill>
              </a:rPr>
              <a:t>The horizontal plane of the unfinished lower interior surface of the uppermost ceiling.</a:t>
            </a:r>
          </a:p>
          <a:p>
            <a:endParaRPr lang="en-US" dirty="0">
              <a:solidFill>
                <a:schemeClr val="tx1"/>
              </a:solidFill>
            </a:endParaRPr>
          </a:p>
          <a:p>
            <a:r>
              <a:rPr lang="en-US" u="sng" dirty="0" smtClean="0">
                <a:solidFill>
                  <a:schemeClr val="tx1"/>
                </a:solidFill>
              </a:rPr>
              <a:t>Lower Boundary.</a:t>
            </a:r>
            <a:r>
              <a:rPr lang="en-US" dirty="0" smtClean="0">
                <a:solidFill>
                  <a:schemeClr val="tx1"/>
                </a:solidFill>
              </a:rPr>
              <a:t>  The horizontal plane of the unfinished upper interior surface of the floor.</a:t>
            </a:r>
            <a:endParaRPr lang="en-US" u="sng" dirty="0">
              <a:solidFill>
                <a:schemeClr val="tx1"/>
              </a:solidFill>
            </a:endParaRPr>
          </a:p>
        </p:txBody>
      </p:sp>
    </p:spTree>
    <p:extLst>
      <p:ext uri="{BB962C8B-B14F-4D97-AF65-F5344CB8AC3E}">
        <p14:creationId xmlns:p14="http://schemas.microsoft.com/office/powerpoint/2010/main" val="416445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6768"/>
            <a:ext cx="12192000" cy="5451231"/>
          </a:xfrm>
          <a:prstGeom prst="rect">
            <a:avLst/>
          </a:prstGeom>
        </p:spPr>
      </p:pic>
      <p:sp>
        <p:nvSpPr>
          <p:cNvPr id="4" name="TextBox 3"/>
          <p:cNvSpPr txBox="1"/>
          <p:nvPr/>
        </p:nvSpPr>
        <p:spPr>
          <a:xfrm>
            <a:off x="2996418" y="520504"/>
            <a:ext cx="6414868" cy="707886"/>
          </a:xfrm>
          <a:prstGeom prst="rect">
            <a:avLst/>
          </a:prstGeom>
          <a:noFill/>
        </p:spPr>
        <p:txBody>
          <a:bodyPr wrap="square" rtlCol="0">
            <a:spAutoFit/>
          </a:bodyPr>
          <a:lstStyle/>
          <a:p>
            <a:pPr algn="ctr"/>
            <a:r>
              <a:rPr lang="en-US" sz="4000" dirty="0" smtClean="0"/>
              <a:t>Floor</a:t>
            </a:r>
            <a:endParaRPr lang="en-US" sz="4000" dirty="0"/>
          </a:p>
        </p:txBody>
      </p:sp>
    </p:spTree>
    <p:extLst>
      <p:ext uri="{BB962C8B-B14F-4D97-AF65-F5344CB8AC3E}">
        <p14:creationId xmlns:p14="http://schemas.microsoft.com/office/powerpoint/2010/main" val="106828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566"/>
            <a:ext cx="12192000" cy="5598942"/>
          </a:xfrm>
          <a:prstGeom prst="rect">
            <a:avLst/>
          </a:prstGeom>
        </p:spPr>
      </p:pic>
      <p:sp>
        <p:nvSpPr>
          <p:cNvPr id="3" name="TextBox 2"/>
          <p:cNvSpPr txBox="1"/>
          <p:nvPr/>
        </p:nvSpPr>
        <p:spPr>
          <a:xfrm>
            <a:off x="2518117" y="379828"/>
            <a:ext cx="6119446" cy="707886"/>
          </a:xfrm>
          <a:prstGeom prst="rect">
            <a:avLst/>
          </a:prstGeom>
          <a:noFill/>
        </p:spPr>
        <p:txBody>
          <a:bodyPr wrap="square" rtlCol="0">
            <a:spAutoFit/>
          </a:bodyPr>
          <a:lstStyle/>
          <a:p>
            <a:pPr algn="ctr"/>
            <a:r>
              <a:rPr lang="en-US" sz="4000" b="1" dirty="0" smtClean="0"/>
              <a:t>Ceiling</a:t>
            </a:r>
            <a:endParaRPr lang="en-US" sz="4000" b="1" dirty="0"/>
          </a:p>
        </p:txBody>
      </p:sp>
    </p:spTree>
    <p:extLst>
      <p:ext uri="{BB962C8B-B14F-4D97-AF65-F5344CB8AC3E}">
        <p14:creationId xmlns:p14="http://schemas.microsoft.com/office/powerpoint/2010/main" val="348949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88901"/>
            <a:ext cx="10515600" cy="1961929"/>
          </a:xfrm>
        </p:spPr>
        <p:txBody>
          <a:bodyPr/>
          <a:lstStyle/>
          <a:p>
            <a:pPr algn="ctr"/>
            <a:r>
              <a:rPr lang="en-US" dirty="0" smtClean="0"/>
              <a:t>Vertical boundaries</a:t>
            </a:r>
            <a:br>
              <a:rPr lang="en-US" dirty="0" smtClean="0"/>
            </a:br>
            <a:endParaRPr lang="en-US" dirty="0"/>
          </a:p>
        </p:txBody>
      </p:sp>
      <p:sp>
        <p:nvSpPr>
          <p:cNvPr id="3" name="Text Placeholder 2"/>
          <p:cNvSpPr>
            <a:spLocks noGrp="1"/>
          </p:cNvSpPr>
          <p:nvPr>
            <p:ph type="body" idx="1"/>
          </p:nvPr>
        </p:nvSpPr>
        <p:spPr>
          <a:xfrm>
            <a:off x="831850" y="2250829"/>
            <a:ext cx="10515600" cy="3838821"/>
          </a:xfrm>
        </p:spPr>
        <p:txBody>
          <a:bodyPr/>
          <a:lstStyle/>
          <a:p>
            <a:r>
              <a:rPr lang="en-US" dirty="0" smtClean="0">
                <a:solidFill>
                  <a:schemeClr val="tx1"/>
                </a:solidFill>
              </a:rPr>
              <a:t>Definition examples:</a:t>
            </a:r>
          </a:p>
          <a:p>
            <a:endParaRPr lang="en-US" dirty="0" smtClean="0">
              <a:solidFill>
                <a:schemeClr val="tx1"/>
              </a:solidFill>
            </a:endParaRPr>
          </a:p>
          <a:p>
            <a:r>
              <a:rPr lang="en-US" u="sng" dirty="0" smtClean="0">
                <a:solidFill>
                  <a:schemeClr val="tx1"/>
                </a:solidFill>
              </a:rPr>
              <a:t>Vertical Boundaries (Planes).</a:t>
            </a:r>
            <a:r>
              <a:rPr lang="en-US" dirty="0" smtClean="0">
                <a:solidFill>
                  <a:schemeClr val="tx1"/>
                </a:solidFill>
              </a:rPr>
              <a:t>  The vertical boundaries of each Unit shall be the vertical planes of the interior surfaces of exterior windows and glass doors bounding a Unit and the unfinished interior surfaces of the walls and entry doors bounding the Unit, excluding paint, wall paper, and light coverings, extended to their planer intersections with each other  and with the upper and lower boundaries.</a:t>
            </a:r>
            <a:endParaRPr lang="en-US" u="sng" dirty="0">
              <a:solidFill>
                <a:schemeClr val="tx1"/>
              </a:solidFill>
            </a:endParaRPr>
          </a:p>
        </p:txBody>
      </p:sp>
    </p:spTree>
    <p:extLst>
      <p:ext uri="{BB962C8B-B14F-4D97-AF65-F5344CB8AC3E}">
        <p14:creationId xmlns:p14="http://schemas.microsoft.com/office/powerpoint/2010/main" val="289070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3040"/>
            <a:ext cx="12191999" cy="5394960"/>
          </a:xfrm>
          <a:prstGeom prst="rect">
            <a:avLst/>
          </a:prstGeom>
        </p:spPr>
      </p:pic>
      <p:sp>
        <p:nvSpPr>
          <p:cNvPr id="3" name="TextBox 2"/>
          <p:cNvSpPr txBox="1"/>
          <p:nvPr/>
        </p:nvSpPr>
        <p:spPr>
          <a:xfrm>
            <a:off x="3643532" y="478302"/>
            <a:ext cx="5333508" cy="707886"/>
          </a:xfrm>
          <a:prstGeom prst="rect">
            <a:avLst/>
          </a:prstGeom>
          <a:noFill/>
        </p:spPr>
        <p:txBody>
          <a:bodyPr wrap="square" rtlCol="0">
            <a:spAutoFit/>
          </a:bodyPr>
          <a:lstStyle/>
          <a:p>
            <a:pPr algn="ctr"/>
            <a:r>
              <a:rPr lang="en-US" sz="4000" b="1" dirty="0" smtClean="0"/>
              <a:t>Walls</a:t>
            </a:r>
            <a:endParaRPr lang="en-US" sz="4000" b="1" dirty="0"/>
          </a:p>
        </p:txBody>
      </p:sp>
    </p:spTree>
    <p:extLst>
      <p:ext uri="{BB962C8B-B14F-4D97-AF65-F5344CB8AC3E}">
        <p14:creationId xmlns:p14="http://schemas.microsoft.com/office/powerpoint/2010/main" val="88984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3378"/>
            <a:ext cx="12192000" cy="5324622"/>
          </a:xfrm>
          <a:prstGeom prst="rect">
            <a:avLst/>
          </a:prstGeom>
        </p:spPr>
      </p:pic>
      <p:sp>
        <p:nvSpPr>
          <p:cNvPr id="3" name="TextBox 2"/>
          <p:cNvSpPr txBox="1"/>
          <p:nvPr/>
        </p:nvSpPr>
        <p:spPr>
          <a:xfrm>
            <a:off x="3845169" y="211017"/>
            <a:ext cx="4501662" cy="1323439"/>
          </a:xfrm>
          <a:prstGeom prst="rect">
            <a:avLst/>
          </a:prstGeom>
          <a:noFill/>
        </p:spPr>
        <p:txBody>
          <a:bodyPr wrap="square" rtlCol="0">
            <a:spAutoFit/>
          </a:bodyPr>
          <a:lstStyle/>
          <a:p>
            <a:pPr algn="ctr"/>
            <a:r>
              <a:rPr lang="en-US" sz="4000" b="1" dirty="0" smtClean="0"/>
              <a:t>Stud Walls</a:t>
            </a:r>
          </a:p>
          <a:p>
            <a:pPr algn="ctr"/>
            <a:r>
              <a:rPr lang="en-US" sz="4000" b="1" dirty="0" smtClean="0"/>
              <a:t>Load bearing ?</a:t>
            </a:r>
            <a:endParaRPr lang="en-US" sz="4000" b="1" dirty="0"/>
          </a:p>
        </p:txBody>
      </p:sp>
    </p:spTree>
    <p:extLst>
      <p:ext uri="{BB962C8B-B14F-4D97-AF65-F5344CB8AC3E}">
        <p14:creationId xmlns:p14="http://schemas.microsoft.com/office/powerpoint/2010/main" val="253865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362"/>
            <a:ext cx="12192000" cy="5535637"/>
          </a:xfrm>
          <a:prstGeom prst="rect">
            <a:avLst/>
          </a:prstGeom>
        </p:spPr>
      </p:pic>
      <p:sp>
        <p:nvSpPr>
          <p:cNvPr id="3" name="TextBox 2"/>
          <p:cNvSpPr txBox="1"/>
          <p:nvPr/>
        </p:nvSpPr>
        <p:spPr>
          <a:xfrm>
            <a:off x="3547896" y="281355"/>
            <a:ext cx="5230344" cy="707886"/>
          </a:xfrm>
          <a:prstGeom prst="rect">
            <a:avLst/>
          </a:prstGeom>
          <a:noFill/>
        </p:spPr>
        <p:txBody>
          <a:bodyPr wrap="square" rtlCol="0">
            <a:spAutoFit/>
          </a:bodyPr>
          <a:lstStyle/>
          <a:p>
            <a:pPr algn="ctr"/>
            <a:r>
              <a:rPr lang="en-US" sz="4000" b="1" dirty="0" smtClean="0"/>
              <a:t>Windows</a:t>
            </a:r>
            <a:endParaRPr lang="en-US" sz="4000" b="1" dirty="0"/>
          </a:p>
        </p:txBody>
      </p:sp>
    </p:spTree>
    <p:extLst>
      <p:ext uri="{BB962C8B-B14F-4D97-AF65-F5344CB8AC3E}">
        <p14:creationId xmlns:p14="http://schemas.microsoft.com/office/powerpoint/2010/main" val="305479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TotalTime>
  <Words>518</Words>
  <Application>Microsoft Office PowerPoint</Application>
  <PresentationFormat>Custom</PresentationFormat>
  <Paragraphs>54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What does my condominium unit include?  And who has to maintain it?</vt:lpstr>
      <vt:lpstr>PowerPoint Presentation</vt:lpstr>
      <vt:lpstr>Horizontal boundaries </vt:lpstr>
      <vt:lpstr>PowerPoint Presentation</vt:lpstr>
      <vt:lpstr>PowerPoint Presentation</vt:lpstr>
      <vt:lpstr>Vertical boundaries </vt:lpstr>
      <vt:lpstr>PowerPoint Presentation</vt:lpstr>
      <vt:lpstr>PowerPoint Presentation</vt:lpstr>
      <vt:lpstr>PowerPoint Presentation</vt:lpstr>
      <vt:lpstr>PowerPoint Presentation</vt:lpstr>
      <vt:lpstr>WHAT ARE THE COMMON ELEMENTS THAT BOUND AND SERVE MY UNIT</vt:lpstr>
      <vt:lpstr>PowerPoint Presentation</vt:lpstr>
      <vt:lpstr>PowerPoint Presentation</vt:lpstr>
      <vt:lpstr>Limited common elements</vt:lpstr>
      <vt:lpstr>PowerPoint Presentation</vt:lpstr>
      <vt:lpstr>Who repairs limited common elements?</vt:lpstr>
      <vt:lpstr>PowerPoint Presentation</vt:lpstr>
      <vt:lpstr>Who is responsible for repair and maintenance of the unit?  </vt:lpstr>
      <vt:lpstr>PowerPoint Presentation</vt:lpstr>
      <vt:lpstr>PowerPoint Presentation</vt:lpstr>
      <vt:lpstr>PowerPoint Presentation</vt:lpstr>
      <vt:lpstr>PowerPoint Presentation</vt:lpstr>
      <vt:lpstr>Generally in newer documents, windows and doors are common elements</vt:lpstr>
      <vt:lpstr>In some older documents, like the following it is the unit owner’s responsibility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ACCOUNTS</dc:title>
  <dc:creator>Stephanie Haston</dc:creator>
  <cp:lastModifiedBy>Chrissy Emmons</cp:lastModifiedBy>
  <cp:revision>35</cp:revision>
  <cp:lastPrinted>2017-04-20T19:14:06Z</cp:lastPrinted>
  <dcterms:created xsi:type="dcterms:W3CDTF">2016-10-27T15:11:03Z</dcterms:created>
  <dcterms:modified xsi:type="dcterms:W3CDTF">2017-06-16T17:26:27Z</dcterms:modified>
</cp:coreProperties>
</file>